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72" r:id="rId11"/>
    <p:sldId id="264" r:id="rId12"/>
    <p:sldId id="269" r:id="rId13"/>
    <p:sldId id="266" r:id="rId14"/>
    <p:sldId id="267" r:id="rId15"/>
    <p:sldId id="270" r:id="rId16"/>
    <p:sldId id="273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22783" y="1113184"/>
            <a:ext cx="9781830" cy="2544416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/>
              <a:t>SYSTEM PODSTAWOWEGO SZPITALNEGO ZABEZPIECZENIA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98425" y="5181451"/>
            <a:ext cx="9914351" cy="1088720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/>
              <a:t>Rzeszów, 27.06.2017 r.</a:t>
            </a:r>
            <a:endParaRPr lang="pl-PL" sz="2400" dirty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</p:txBody>
      </p:sp>
      <p:pic>
        <p:nvPicPr>
          <p:cNvPr id="4" name="Obraz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619"/>
          <a:stretch/>
        </p:blipFill>
        <p:spPr>
          <a:xfrm>
            <a:off x="5523230" y="542244"/>
            <a:ext cx="1145540" cy="466725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86"/>
          <a:stretch/>
        </p:blipFill>
        <p:spPr>
          <a:xfrm>
            <a:off x="4314371" y="1268865"/>
            <a:ext cx="3609340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10206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Dodatkowe zakresy świadczeń wchodzące w skład systemu PSZ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903141"/>
            <a:ext cx="8915400" cy="4008081"/>
          </a:xfrm>
        </p:spPr>
        <p:txBody>
          <a:bodyPr/>
          <a:lstStyle/>
          <a:p>
            <a:pPr>
              <a:buNone/>
            </a:pPr>
            <a:r>
              <a:rPr lang="pl-PL" b="1" dirty="0"/>
              <a:t>Porady specjalistyczne – udzielane w poradniach przyszpitalnych (zlokalizowanych na terenie tej samej gminy) odpowiadających swą specjalnością oddziałowi szpitalnemu,</a:t>
            </a:r>
          </a:p>
          <a:p>
            <a:pPr>
              <a:buNone/>
            </a:pPr>
            <a:r>
              <a:rPr lang="pl-PL" b="1" dirty="0"/>
              <a:t>Badania diagnostyczne tzw. kosztochłonne (TK, RM, endoskopia, medycyna nuklearna itp.)</a:t>
            </a:r>
          </a:p>
          <a:p>
            <a:pPr>
              <a:buNone/>
            </a:pPr>
            <a:r>
              <a:rPr lang="pl-PL" b="1" dirty="0"/>
              <a:t>Rehabilitacja lecznicza – oddziały stacjonarne i dzienne</a:t>
            </a:r>
          </a:p>
          <a:p>
            <a:pPr>
              <a:buNone/>
            </a:pPr>
            <a:r>
              <a:rPr lang="pl-PL" b="1" dirty="0"/>
              <a:t>Świadczenia odrębnie kontraktowane (za wyjątkiem dializoterapii)</a:t>
            </a:r>
          </a:p>
          <a:p>
            <a:pPr>
              <a:buNone/>
            </a:pPr>
            <a:r>
              <a:rPr lang="pl-PL" b="1" dirty="0"/>
              <a:t>Chemioterapia, radioterapia, brachyterapia </a:t>
            </a:r>
          </a:p>
          <a:p>
            <a:pPr>
              <a:buNone/>
            </a:pPr>
            <a:r>
              <a:rPr lang="pl-PL" b="1" dirty="0"/>
              <a:t>Programy lekowe</a:t>
            </a:r>
          </a:p>
          <a:p>
            <a:pPr>
              <a:buNone/>
            </a:pPr>
            <a:r>
              <a:rPr lang="pl-PL" b="1" dirty="0"/>
              <a:t>Nocna i świąteczna opieka zdrowotna (szpitale I – III stopnia i pediatryczne)</a:t>
            </a:r>
          </a:p>
          <a:p>
            <a:pPr>
              <a:buNone/>
            </a:pPr>
            <a:r>
              <a:rPr lang="pl-PL" b="1" dirty="0"/>
              <a:t>Świadczenia wysokospecjalistyczne finansowane z budżetu państwa.</a:t>
            </a:r>
          </a:p>
        </p:txBody>
      </p:sp>
    </p:spTree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798644" y="383721"/>
            <a:ext cx="7750840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/>
              <a:t>ZAKŁADY LECZNICZE NIEZAKWALIFIKOWANE DO PZS</a:t>
            </a:r>
            <a:endParaRPr lang="pl-PL" sz="2400" dirty="0"/>
          </a:p>
          <a:p>
            <a:r>
              <a:rPr lang="pl-PL" sz="2400" dirty="0"/>
              <a:t> </a:t>
            </a:r>
          </a:p>
          <a:p>
            <a:pPr algn="ctr"/>
            <a:r>
              <a:rPr lang="pl-PL" dirty="0"/>
              <a:t>ORGAN ZAŁOZYCIELSKI : SAMORZĄD WOJEWÓDZTWA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859492"/>
              </p:ext>
            </p:extLst>
          </p:nvPr>
        </p:nvGraphicFramePr>
        <p:xfrm>
          <a:off x="2449287" y="2300041"/>
          <a:ext cx="9372598" cy="21821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7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6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8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74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99"/>
                          </a:solidFill>
                          <a:effectLst/>
                        </a:rPr>
                        <a:t>Nazwa świadczeniodawcy/ zakładu leczniczego</a:t>
                      </a:r>
                      <a:endParaRPr lang="pl-PL" sz="1100" b="1" dirty="0"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99"/>
                          </a:solidFill>
                          <a:effectLst/>
                        </a:rPr>
                        <a:t>miejscowość</a:t>
                      </a:r>
                      <a:endParaRPr lang="pl-PL" sz="1100" b="1" dirty="0"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800" b="1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800" b="1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800" b="1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800" b="1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800" b="1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800" b="1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800" b="1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b="1" dirty="0">
                          <a:solidFill>
                            <a:srgbClr val="000099"/>
                          </a:solidFill>
                          <a:effectLst/>
                        </a:rPr>
                        <a:t>PRZYCZYNA </a:t>
                      </a:r>
                      <a:endParaRPr lang="pl-PL" sz="1100" b="1" dirty="0"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8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</a:rPr>
                        <a:t>Wojewódzka Stacja Pogotowia Ratunkowego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tx1"/>
                          </a:solidFill>
                          <a:effectLst/>
                        </a:rPr>
                        <a:t>Rzeszów</a:t>
                      </a:r>
                      <a:endParaRPr lang="pl-PL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</a:rPr>
                        <a:t> realizuje świadczenia tylko w izbie przyjęć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54402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798644" y="383721"/>
            <a:ext cx="77508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/>
              <a:t>ZAKŁADY LECZNICZE NIEZAKWALIFIKOWANE DO PZS</a:t>
            </a:r>
            <a:endParaRPr lang="pl-PL" sz="2400" dirty="0"/>
          </a:p>
          <a:p>
            <a:pPr algn="ctr"/>
            <a:r>
              <a:rPr lang="pl-PL" sz="2400" dirty="0"/>
              <a:t> </a:t>
            </a:r>
            <a:r>
              <a:rPr lang="pl-PL" dirty="0"/>
              <a:t>ORGAN ZAŁOZYCIELSKI ; PRZEDSIĘBIORCY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208831"/>
              </p:ext>
            </p:extLst>
          </p:nvPr>
        </p:nvGraphicFramePr>
        <p:xfrm>
          <a:off x="1404257" y="1214720"/>
          <a:ext cx="10523764" cy="47815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4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1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2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Nazwa świadczeniodawcy/ zakładu leczniczego</a:t>
                      </a:r>
                      <a:endParaRPr lang="pl-PL" sz="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miejscowość</a:t>
                      </a:r>
                      <a:endParaRPr lang="pl-PL" sz="8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Udziela świadczeń w trybie hospitalizacji </a:t>
                      </a:r>
                      <a:endParaRPr lang="pl-PL" sz="8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MEDICOR CENTRUM MEDYCZNE SPÓŁKA Z OGRANICZONĄ ODPOWIEDZIALNOŚCIĄ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Rzeszów</a:t>
                      </a:r>
                      <a:endParaRPr lang="pl-PL" sz="9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pl-PL" sz="9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Centrum Medyczne MEDYK  spółka z ograniczoną odpowiedzialnością spółka komandytowa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Rzeszów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pl-PL" sz="9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Niepubliczny Zakład Opieki Zdrowotnej ASKLEPIOS B. P. Spółka z o.o.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Rzeszów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tak</a:t>
                      </a:r>
                      <a:endParaRPr lang="pl-PL" sz="9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SANUS Szpital Specjalistyczny Sp. z o.o.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Stalowa Wola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tak</a:t>
                      </a:r>
                      <a:endParaRPr lang="pl-PL" sz="9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Niepubliczny Zakład Opieki Zdrowotnej LUX MED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Rzeszów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MRUKMED Lekarz Beata Madej-Mruk i Partner, Spółka Partnerska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Rzeszów</a:t>
                      </a:r>
                      <a:endParaRPr lang="pl-PL" sz="9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MENISCUS Niepubliczny Zakład Opieki Zdrowotnej Sp. z o.o.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Rzeszów</a:t>
                      </a:r>
                      <a:endParaRPr lang="pl-PL" sz="9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Niepubliczny Zakład Opieki Zdrowotnej "FEN"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Tarnobrzeg</a:t>
                      </a:r>
                      <a:endParaRPr lang="pl-PL" sz="9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NZOZ ORTOPEDA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Rzeszów</a:t>
                      </a:r>
                      <a:endParaRPr lang="pl-PL" sz="9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Rzeszowskie Centrum Medyczne </a:t>
                      </a:r>
                      <a:r>
                        <a:rPr lang="pl-PL" sz="9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Jakubiec-Blajer</a:t>
                      </a: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Ewa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Rzeszów</a:t>
                      </a:r>
                      <a:endParaRPr lang="pl-PL" sz="9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Centrum </a:t>
                      </a:r>
                      <a:r>
                        <a:rPr lang="pl-PL" sz="9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Fresenius</a:t>
                      </a: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Kraków</a:t>
                      </a:r>
                      <a:endParaRPr lang="pl-PL" sz="9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tak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Ośrodek Chirurgii Oka Prof. Zagórskiego spółka z o.o.</a:t>
                      </a:r>
                      <a:endParaRPr lang="pl-PL" sz="9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Rzeszów</a:t>
                      </a:r>
                      <a:endParaRPr lang="pl-PL" sz="9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Polsko-Amerykańskie Kliniki Serca V Oddział Kardiologii Inwazyjnej i Angiologii  -Mielec; Polsko-Amerykańskie Kliniki Serca V Oddział Kardiologii Inwazyjnej i Angiologii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Mielec</a:t>
                      </a:r>
                      <a:endParaRPr lang="pl-PL" sz="9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tak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"BOREK" Sp. z o. o. Niepubliczny Zakład Opieki Zdrowotnej pod nazwą Centrum Medyczne "BOREK"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Tarnobrzeg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0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CENTRUM MEDYCZNE SABAMED </a:t>
                      </a:r>
                      <a:r>
                        <a:rPr lang="pl-PL" sz="9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Daker</a:t>
                      </a: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Al </a:t>
                      </a:r>
                      <a:r>
                        <a:rPr lang="pl-PL" sz="9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Soori</a:t>
                      </a: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Bożena Al </a:t>
                      </a:r>
                      <a:r>
                        <a:rPr lang="pl-PL" sz="9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Soori</a:t>
                      </a: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9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s.j</a:t>
                      </a: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Rzeszów</a:t>
                      </a:r>
                      <a:endParaRPr lang="pl-PL" sz="9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0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Niepubliczny Zakład Opieki Zdrowotnej </a:t>
                      </a:r>
                      <a:r>
                        <a:rPr lang="pl-PL" sz="9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ZiG-Med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Tarnobrzeg</a:t>
                      </a:r>
                      <a:endParaRPr lang="pl-PL" sz="9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0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VISUM CLINIC Spółka z o.o. Niepubliczny Zakład Opieki Zdrowotnej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Rzeszów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0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Niepubliczny Zakład Opieki Zdrowotnej "GOMED" Sp. z o.o.</a:t>
                      </a:r>
                      <a:endParaRPr lang="pl-PL" sz="9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Lubaczów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0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Centrum Kardiologii Inwazyjnej, Elektroterapii i Angiologii w Krośnie</a:t>
                      </a:r>
                      <a:endParaRPr lang="pl-PL" sz="9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Krosno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tak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0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Szpital Specjalistyczny "ORTOVITA"</a:t>
                      </a:r>
                      <a:endParaRPr lang="pl-PL" sz="9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Rzeszów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0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Podkarpackie Centrum Interwencji Sercowo-Naczyniowych NZOZ w Sanoku</a:t>
                      </a:r>
                      <a:endParaRPr lang="pl-PL" sz="9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Sanok</a:t>
                      </a:r>
                      <a:endParaRPr lang="pl-PL" sz="9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tak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0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Niepubliczny Zakład Opieki Zdrowotnej DIAVERUM w Przemyślu</a:t>
                      </a:r>
                      <a:endParaRPr lang="pl-PL" sz="9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Przemyśl</a:t>
                      </a:r>
                      <a:endParaRPr lang="pl-PL" sz="9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tak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0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NZOZ OKO-RES</a:t>
                      </a:r>
                      <a:endParaRPr lang="pl-PL" sz="9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Rzeszów</a:t>
                      </a:r>
                      <a:endParaRPr lang="pl-PL" sz="9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0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Niepubliczny Zakład Opieki Zdrowotnej "Gonzamed" Sp. z o.o.</a:t>
                      </a:r>
                      <a:endParaRPr lang="pl-PL" sz="9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ŻURAWICA</a:t>
                      </a:r>
                      <a:endParaRPr lang="pl-PL" sz="9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pl-PL" sz="9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851413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441121" y="859173"/>
            <a:ext cx="946267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rgbClr val="000099"/>
                </a:solidFill>
              </a:rPr>
              <a:t>OGŁOSZENIE WYKAZU </a:t>
            </a:r>
          </a:p>
          <a:p>
            <a:pPr algn="ctr"/>
            <a:r>
              <a:rPr lang="pl-PL" sz="2400" b="1" dirty="0">
                <a:solidFill>
                  <a:srgbClr val="000099"/>
                </a:solidFill>
              </a:rPr>
              <a:t>PODMIOTÓW ZAKWALIFIKOWANYCH DO PSZ</a:t>
            </a:r>
          </a:p>
          <a:p>
            <a:r>
              <a:rPr lang="pl-PL" sz="2400" dirty="0"/>
              <a:t> </a:t>
            </a:r>
          </a:p>
          <a:p>
            <a:r>
              <a:rPr lang="pl-PL" sz="2000" dirty="0"/>
              <a:t>Dyrektorzy OW ogłaszają wykazy dla województw do </a:t>
            </a:r>
            <a:r>
              <a:rPr lang="pl-PL" sz="2000" b="1" dirty="0"/>
              <a:t>27 czerwca 2017 r.</a:t>
            </a:r>
          </a:p>
          <a:p>
            <a:endParaRPr lang="pl-PL" sz="2400" dirty="0"/>
          </a:p>
          <a:p>
            <a:r>
              <a:rPr lang="pl-PL" sz="2400" dirty="0"/>
              <a:t>Wykaz obejmuje wskazanie: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świadczeniodawców zakwalifikowanych do poszczególnych poziomów </a:t>
            </a:r>
            <a:r>
              <a:rPr lang="pl-PL" sz="2000" dirty="0" err="1"/>
              <a:t>PSZ,dla</a:t>
            </a:r>
            <a:r>
              <a:rPr lang="pl-PL" sz="2000" dirty="0"/>
              <a:t> każdego świadczeniodawcy </a:t>
            </a:r>
          </a:p>
          <a:p>
            <a:pPr lvl="0"/>
            <a:endParaRPr lang="pl-PL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wszystkich profili, zakresów i rodzajów świadczeń, w ramach których będzie udzielać świadczeń w PSZ.</a:t>
            </a:r>
          </a:p>
          <a:p>
            <a:endParaRPr lang="pl-PL" sz="2000" dirty="0"/>
          </a:p>
          <a:p>
            <a:endParaRPr lang="pl-PL" sz="2000" dirty="0"/>
          </a:p>
          <a:p>
            <a:r>
              <a:rPr lang="pl-PL" sz="2000" dirty="0"/>
              <a:t>Wykaz obowiązuje od 1 października 2017 r. do 30 czerwca 2021 r.</a:t>
            </a:r>
          </a:p>
          <a:p>
            <a:r>
              <a:rPr lang="pl-PL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9249055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441122" y="550120"/>
            <a:ext cx="91385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/>
              <a:t>ŚWIADCZENIA FINANSOWANE ODRĘBNIE</a:t>
            </a:r>
          </a:p>
          <a:p>
            <a:r>
              <a:rPr lang="pl-PL" sz="2000" dirty="0"/>
              <a:t>Nieobjęte ryczałtem PSZ, finansowane według dotychczasowych zasad: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394725"/>
              </p:ext>
            </p:extLst>
          </p:nvPr>
        </p:nvGraphicFramePr>
        <p:xfrm>
          <a:off x="2277836" y="1747157"/>
          <a:ext cx="8952978" cy="44989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14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8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0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solidFill>
                            <a:schemeClr val="bg1"/>
                          </a:solidFill>
                          <a:effectLst/>
                        </a:rPr>
                        <a:t>Świadczenia AOS: tomografia, medycyna nuklearna, rezonans magnetyczny, badania endoskopowe przewodu pokarmowego</a:t>
                      </a:r>
                      <a:endParaRPr lang="pl-PL" sz="10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94" marR="6389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solidFill>
                            <a:schemeClr val="bg1"/>
                          </a:solidFill>
                          <a:effectLst/>
                        </a:rPr>
                        <a:t>Przeszczepy</a:t>
                      </a:r>
                      <a:endParaRPr lang="pl-PL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94" marR="6389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>
                          <a:solidFill>
                            <a:schemeClr val="bg1"/>
                          </a:solidFill>
                          <a:effectLst/>
                        </a:rPr>
                        <a:t>Świadczenia na podstawie DILO</a:t>
                      </a:r>
                      <a:endParaRPr lang="pl-PL" sz="1000" b="1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10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94" marR="6389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solidFill>
                            <a:schemeClr val="bg1"/>
                          </a:solidFill>
                          <a:effectLst/>
                        </a:rPr>
                        <a:t>SOR i Izba Przyjęć</a:t>
                      </a:r>
                      <a:endParaRPr lang="pl-PL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94" marR="6389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solidFill>
                            <a:schemeClr val="bg1"/>
                          </a:solidFill>
                          <a:effectLst/>
                        </a:rPr>
                        <a:t>Endoprotezoplastyka stawu biodrowego i kolanowego</a:t>
                      </a:r>
                      <a:endParaRPr lang="pl-PL" sz="10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94" marR="6389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solidFill>
                            <a:schemeClr val="bg1"/>
                          </a:solidFill>
                          <a:effectLst/>
                        </a:rPr>
                        <a:t>Rehabilitacja w oddziałach i ośrodkach dziennych</a:t>
                      </a:r>
                      <a:endParaRPr lang="pl-PL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94" marR="6389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>
                          <a:solidFill>
                            <a:schemeClr val="bg1"/>
                          </a:solidFill>
                          <a:effectLst/>
                        </a:rPr>
                        <a:t>Opieka kompleksowa</a:t>
                      </a:r>
                      <a:endParaRPr lang="pl-PL" sz="1000" b="1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10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94" marR="6389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solidFill>
                            <a:schemeClr val="bg1"/>
                          </a:solidFill>
                          <a:effectLst/>
                        </a:rPr>
                        <a:t>Świadczenia pielęgniarek i położnych na podstawie OWU</a:t>
                      </a:r>
                      <a:endParaRPr lang="pl-PL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94" marR="6389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>
                          <a:solidFill>
                            <a:schemeClr val="bg1"/>
                          </a:solidFill>
                          <a:effectLst/>
                        </a:rPr>
                        <a:t>Porody i opieka na noworodkiem</a:t>
                      </a:r>
                      <a:endParaRPr lang="pl-PL" sz="1000" b="1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10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94" marR="6389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solidFill>
                            <a:schemeClr val="bg1"/>
                          </a:solidFill>
                          <a:effectLst/>
                        </a:rPr>
                        <a:t>Świadczenia wysokospecjalistyczne</a:t>
                      </a:r>
                      <a:endParaRPr lang="pl-PL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94" marR="6389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>
                          <a:solidFill>
                            <a:schemeClr val="bg1"/>
                          </a:solidFill>
                          <a:effectLst/>
                        </a:rPr>
                        <a:t>Radioterapia, brachyterapia i terapia izotopowa</a:t>
                      </a:r>
                      <a:endParaRPr lang="pl-PL" sz="1000" b="1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10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94" marR="6389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solidFill>
                            <a:schemeClr val="bg1"/>
                          </a:solidFill>
                          <a:effectLst/>
                        </a:rPr>
                        <a:t>Programy lekowe</a:t>
                      </a:r>
                      <a:endParaRPr lang="pl-PL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94" marR="6389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>
                          <a:solidFill>
                            <a:schemeClr val="bg1"/>
                          </a:solidFill>
                          <a:effectLst/>
                        </a:rPr>
                        <a:t>Leczenie ostrego zawału serca</a:t>
                      </a:r>
                      <a:endParaRPr lang="pl-PL" sz="1000" b="1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10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94" marR="6389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solidFill>
                            <a:schemeClr val="bg1"/>
                          </a:solidFill>
                          <a:effectLst/>
                        </a:rPr>
                        <a:t>Chemioterapia</a:t>
                      </a:r>
                      <a:endParaRPr lang="pl-PL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94" marR="6389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>
                          <a:solidFill>
                            <a:schemeClr val="bg1"/>
                          </a:solidFill>
                          <a:effectLst/>
                        </a:rPr>
                        <a:t>Nocna i świąteczna opieka poz</a:t>
                      </a:r>
                      <a:endParaRPr lang="pl-PL" sz="10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94" marR="6389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solidFill>
                            <a:schemeClr val="bg1"/>
                          </a:solidFill>
                          <a:effectLst/>
                        </a:rPr>
                        <a:t>Usunięcie zaćmy</a:t>
                      </a:r>
                      <a:endParaRPr lang="pl-PL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94" marR="63894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359282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77837" y="859173"/>
            <a:ext cx="962596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400" dirty="0"/>
          </a:p>
          <a:p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NOCNA I ŚWIĄTECZNA OPIEKA ZDROWOTNA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000" dirty="0"/>
              <a:t> </a:t>
            </a:r>
          </a:p>
          <a:p>
            <a:r>
              <a:rPr lang="pl-PL" sz="2000" dirty="0"/>
              <a:t>W ramach PZS dotyczy poziomu szpitali I – III stopnia i pediatrycznych </a:t>
            </a:r>
          </a:p>
          <a:p>
            <a:r>
              <a:rPr lang="pl-PL" sz="1100" i="1" dirty="0"/>
              <a:t>na podstawie art. 55 ust. 3 ustawy o świadczeniach opieki zdrowotnej finansowanych ze środków publicznych</a:t>
            </a:r>
            <a:endParaRPr lang="pl-PL" sz="1100" dirty="0"/>
          </a:p>
          <a:p>
            <a:r>
              <a:rPr lang="pl-PL" sz="1400" dirty="0"/>
              <a:t> </a:t>
            </a:r>
          </a:p>
          <a:p>
            <a:r>
              <a:rPr lang="pl-PL" sz="2000" dirty="0"/>
              <a:t>  </a:t>
            </a:r>
          </a:p>
          <a:p>
            <a:r>
              <a:rPr lang="pl-PL" sz="2000" dirty="0"/>
              <a:t>Szpitale pozostałych poziomów oraz podmioty niezakwalifikowane do PSZ mogą starać się o umowę dotyczącą NIŚOZ w drodze konkursowej.</a:t>
            </a:r>
          </a:p>
          <a:p>
            <a:endParaRPr lang="pl-PL" sz="1200" i="1" dirty="0"/>
          </a:p>
          <a:p>
            <a:r>
              <a:rPr lang="pl-PL" sz="1200" i="1" dirty="0"/>
              <a:t>Art. 55 ust 3a. W przypadku braku zabezpieczenia świadczeń nocnej i świątecznej opieki zdrowotnej przez świadczeniodawców, o których mowa w ust. 3, stosuje się przepisy dotyczące konkursu ofert i rokowań.”</a:t>
            </a:r>
            <a:endParaRPr lang="pl-PL" sz="1200" dirty="0"/>
          </a:p>
          <a:p>
            <a:r>
              <a:rPr lang="pl-PL" sz="2000" dirty="0"/>
              <a:t> </a:t>
            </a:r>
          </a:p>
          <a:p>
            <a:endParaRPr lang="pl-PL" sz="2000" dirty="0"/>
          </a:p>
          <a:p>
            <a:r>
              <a:rPr lang="pl-PL" sz="2000" dirty="0"/>
              <a:t>Zgodnie z art. 3 ust. 2 ustawy, dotychczasowe umowy o udzielanie świadczeń NIŚOZ zawarte z podmiotami niezakwalifikowanymi do PSZ wygasają z dniem 30 września 2017 r.</a:t>
            </a:r>
          </a:p>
          <a:p>
            <a:br>
              <a:rPr lang="pl-PL" sz="2000" dirty="0"/>
            </a:br>
            <a:r>
              <a:rPr lang="pl-PL" sz="2000" dirty="0"/>
              <a:t> </a:t>
            </a:r>
          </a:p>
          <a:p>
            <a:r>
              <a:rPr lang="pl-PL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04444885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Środki odwoławcze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W przypadkach niezakwalifikowania do systemu zabezpieczenia, kwalifikacji do niewłaściwego poziomu systemu zabezpieczenia lub niewłaściwego wskazania profili systemu zabezpieczenia, zakresów lub rodzajów (…) świadczeniodawca może wnieść do dyrektora oddziału wojewódzkiego Funduszu, w terminie 7 dni od dnia ogłoszenia wykazu, środek odwoławczy w postaci protestu.</a:t>
            </a:r>
          </a:p>
          <a:p>
            <a:pPr>
              <a:buNone/>
            </a:pPr>
            <a:r>
              <a:rPr lang="pl-PL" b="1" dirty="0"/>
              <a:t>Dyrektor oddziału wojewódzkiego Funduszu wydaje, w terminie 7 dni od dnia otrzymania protestu, decyzję o: uwzględnieniu protestu lub odmowie uwzględnienia protestu.</a:t>
            </a:r>
          </a:p>
          <a:p>
            <a:pPr>
              <a:buNone/>
            </a:pPr>
            <a:r>
              <a:rPr lang="pl-PL" b="1" dirty="0"/>
              <a:t>Od decyzji wydanej przez Dyrektora Oddziału świadczeniodawca może złożyć odwołanie do Prezesa Funduszu, w terminie 7 dni od dnia doręczenia tej decyzji.</a:t>
            </a:r>
          </a:p>
        </p:txBody>
      </p:sp>
    </p:spTree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95449" y="1453243"/>
            <a:ext cx="7469187" cy="1938352"/>
          </a:xfrm>
        </p:spPr>
        <p:txBody>
          <a:bodyPr/>
          <a:lstStyle/>
          <a:p>
            <a:r>
              <a:rPr lang="pl-PL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14432261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50673" y="693964"/>
            <a:ext cx="8915400" cy="5667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b="1" dirty="0"/>
              <a:t>Kwalifikacja zakładów leczniczych </a:t>
            </a:r>
          </a:p>
          <a:p>
            <a:pPr marL="0" indent="0" algn="ctr">
              <a:buNone/>
            </a:pPr>
            <a:r>
              <a:rPr lang="pl-PL" sz="2400" b="1" dirty="0"/>
              <a:t>na podstawie ustawy z 23 marca 2017o zmianie ustawy o świadczeniach zdrowotnych finansowanych ze środków publicznych </a:t>
            </a:r>
          </a:p>
          <a:p>
            <a:pPr marL="0" indent="0" algn="ctr">
              <a:buNone/>
            </a:pPr>
            <a:r>
              <a:rPr lang="pl-PL" sz="2400" b="1" dirty="0"/>
              <a:t>oraz rozporządzenia Ministra Zdrowia z dnia 13 czerwca 2017 r. w sprawie określenia szczegółowych kryteriów kwalifikacji świadczeniodawców do poszczególnych poziomów systemu podstawowego szpitalnego zabezpieczenia świadczeń opieki zdrowotnej </a:t>
            </a:r>
          </a:p>
          <a:p>
            <a:pPr marL="0" indent="0" algn="ctr">
              <a:buNone/>
            </a:pPr>
            <a:r>
              <a:rPr lang="pl-PL" sz="2400" b="1" dirty="0"/>
              <a:t>i rozporządzenie Ministra Zdrowia z dnia 19 czerwca 2017 r. w sprawie określenia wykazu świadczeń opieki zdrowotnej wymagających ustalenia odrębnego sposobu finansowania</a:t>
            </a:r>
          </a:p>
          <a:p>
            <a:pPr marL="0" indent="0" algn="ctr">
              <a:buNone/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71901390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10916" y="755374"/>
            <a:ext cx="8915400" cy="1481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/>
              <a:t>WOJEWÓDZTWO PODKARPACKIE</a:t>
            </a:r>
          </a:p>
          <a:p>
            <a:pPr marL="0" indent="0" algn="just">
              <a:buNone/>
            </a:pPr>
            <a:r>
              <a:rPr lang="pl-PL" dirty="0">
                <a:latin typeface="Calibri" panose="020F0502020204030204" pitchFamily="34" charset="0"/>
              </a:rPr>
              <a:t>Art. 95m. 1. Świadczeniodawcę kwalifikuje się do systemu zabezpieczenia na okres 4 lat (od 1.10.2017 r. do 30.06.2021 </a:t>
            </a:r>
            <a:r>
              <a:rPr lang="pl-PL" dirty="0" err="1">
                <a:latin typeface="Calibri" panose="020F0502020204030204" pitchFamily="34" charset="0"/>
              </a:rPr>
              <a:t>r</a:t>
            </a:r>
            <a:r>
              <a:rPr lang="pl-PL" dirty="0">
                <a:latin typeface="Calibri" panose="020F0502020204030204" pitchFamily="34" charset="0"/>
              </a:rPr>
              <a:t>) w zakresie dotyczącym </a:t>
            </a:r>
            <a:r>
              <a:rPr lang="pl-PL" u="sng" dirty="0">
                <a:latin typeface="Calibri" panose="020F0502020204030204" pitchFamily="34" charset="0"/>
              </a:rPr>
              <a:t>zakładu leczniczego</a:t>
            </a:r>
            <a:r>
              <a:rPr lang="pl-PL" dirty="0">
                <a:latin typeface="Calibri" panose="020F0502020204030204" pitchFamily="34" charset="0"/>
              </a:rPr>
              <a:t> w rozumieniu przepisów o działalności leczniczej, prowadzonego na terenie danego województwa</a:t>
            </a:r>
            <a:r>
              <a:rPr lang="pl-PL" dirty="0"/>
              <a:t>.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001002"/>
              </p:ext>
            </p:extLst>
          </p:nvPr>
        </p:nvGraphicFramePr>
        <p:xfrm>
          <a:off x="2589212" y="2351314"/>
          <a:ext cx="8915402" cy="21314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1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8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20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07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3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27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0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12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68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organ założycielski zakładu leczniczego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I stopnia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II stopnia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III stopnia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onkologiczne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pediatryczne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pulmonologiczne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ogólnopolskie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poza systemem PZS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suma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MSWiA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samorząd województwa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3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8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powiat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11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5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20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przedsiębiorcy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1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1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24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27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095834"/>
              </p:ext>
            </p:extLst>
          </p:nvPr>
        </p:nvGraphicFramePr>
        <p:xfrm>
          <a:off x="2589212" y="4759779"/>
          <a:ext cx="8915402" cy="7744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1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8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20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07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3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27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0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12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suma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12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9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5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0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25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56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% zakładów leczniczych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21,42%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16,07%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8,92%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3,57%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0,00%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3,57%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1,79%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44,64%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100,00%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9" marR="43949" marT="0" marB="0" anchor="b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0712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044268" y="550120"/>
            <a:ext cx="27735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>
                <a:solidFill>
                  <a:srgbClr val="000099"/>
                </a:solidFill>
              </a:rPr>
              <a:t>SZPITAL I STOPNIA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255928"/>
              </p:ext>
            </p:extLst>
          </p:nvPr>
        </p:nvGraphicFramePr>
        <p:xfrm>
          <a:off x="2800350" y="1134836"/>
          <a:ext cx="8294914" cy="4551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14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1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99"/>
                          </a:solidFill>
                          <a:effectLst/>
                        </a:rPr>
                        <a:t>Nazwa świadczeniodawcy/ zakładu leczniczego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99"/>
                          </a:solidFill>
                          <a:effectLst/>
                        </a:rPr>
                        <a:t>Miejscowość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Zespół Opieki Zdrowotnej w Dębicy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tx1"/>
                          </a:solidFill>
                          <a:effectLst/>
                        </a:rPr>
                        <a:t>Dębica</a:t>
                      </a:r>
                      <a:endParaRPr lang="pl-PL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Samodzielny Publiczny Zespół Opieki Zdrowotnej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Kolbuszowa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Samodzielny Publiczny Zespół Opieki Zdrowotnej w Lesku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Lesko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Samodzielny Publiczny Zespół Opieki Zdrowotnej w Leżajsku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Leżajsk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Samodzielny Publiczny Zakład Opieki Zdrowotnej w Lubaczowie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Lubaczów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Samodzielny Publiczny Zespół Zakładów Opieki Zdrowotnej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Nisko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Szpital Powiatowy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Nowa Dęba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Zespół Opieki Zdrowotnej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Ropczyce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tx1"/>
                          </a:solidFill>
                          <a:effectLst/>
                        </a:rPr>
                        <a:t>Zespół Opieki Zdrowotnej w Strzyżowie</a:t>
                      </a:r>
                      <a:endParaRPr lang="pl-PL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Strzyżów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5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tx1"/>
                          </a:solidFill>
                          <a:effectLst/>
                        </a:rPr>
                        <a:t>Samodzielny Publiczny Zespół Opieki Zdrowotnej w Ustrzykach Dolnych</a:t>
                      </a:r>
                      <a:endParaRPr lang="pl-PL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Ustrzyki Dolne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tx1"/>
                          </a:solidFill>
                          <a:effectLst/>
                        </a:rPr>
                        <a:t>Centrum Medyczne w Łańcucie</a:t>
                      </a:r>
                      <a:endParaRPr lang="pl-PL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Łańcut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4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Szpital Specjalistyczny Pro-Familia Spółka z Ograniczoną Odpowiedzialnością Spółka Komandytowa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Rzeszów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41994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044268" y="550120"/>
            <a:ext cx="28600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>
                <a:solidFill>
                  <a:srgbClr val="000099"/>
                </a:solidFill>
              </a:rPr>
              <a:t>SZPITAL II STOPNIA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784828"/>
              </p:ext>
            </p:extLst>
          </p:nvPr>
        </p:nvGraphicFramePr>
        <p:xfrm>
          <a:off x="2800350" y="1134836"/>
          <a:ext cx="8294914" cy="5199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14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76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99"/>
                          </a:solidFill>
                          <a:effectLst/>
                        </a:rPr>
                        <a:t>Nazwa świadczeniodawcy/ zakładu leczniczego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99"/>
                          </a:solidFill>
                          <a:effectLst/>
                        </a:rPr>
                        <a:t>Miejscowość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Centrum Opieki Medycznej 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Jarosław</a:t>
                      </a:r>
                      <a:endParaRPr lang="pl-PL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Szpital Specjalistyczny w Jaśle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Jasło</a:t>
                      </a:r>
                      <a:endParaRPr lang="pl-PL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Samodzielny Publiczny Zakład Opieki Zdrowotnej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Przeworsk</a:t>
                      </a:r>
                      <a:endParaRPr lang="pl-PL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Samodzielny Publiczny Zespół Opieki Zdrowotnej Nr 1 w Rzeszowie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Rzeszów</a:t>
                      </a:r>
                      <a:endParaRPr lang="pl-PL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Samodzielny Publiczny Zespół Zakładów Opieki Zdrowotnej Powiatowy Szpital Specjalistyczny w Stalowej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Stalowa Wola</a:t>
                      </a:r>
                      <a:endParaRPr lang="pl-PL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Wojewódzki Szpital im. Zofii z Zamoyskich Tarnowskiej w Tarnobrzegu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Tarnobrzeg</a:t>
                      </a:r>
                      <a:endParaRPr lang="pl-PL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4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Wojewódzki Szpital Podkarpacki im. Jana Pawła II w Krośnie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Krosno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Kliniczny Szpital Wojewódzki Nr 1 im. Fryderyka Chopina w Rzeszowie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 SZPITAL OGÓLNY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Rzeszów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Nowe Techniki Medyczne Szpital Specjalistyczny im. </a:t>
                      </a:r>
                      <a:r>
                        <a:rPr lang="pl-PL" sz="1200" b="1" dirty="0" err="1">
                          <a:solidFill>
                            <a:schemeClr val="tx1"/>
                          </a:solidFill>
                          <a:effectLst/>
                        </a:rPr>
                        <a:t>Św</a:t>
                      </a: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 Rodziny Sp. z o.o.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chemeClr val="tx1"/>
                          </a:solidFill>
                          <a:effectLst/>
                        </a:rPr>
                        <a:t>Rudna Mała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53129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044268" y="550120"/>
            <a:ext cx="29466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>
                <a:solidFill>
                  <a:srgbClr val="000099"/>
                </a:solidFill>
              </a:rPr>
              <a:t>SZPITAL III STOPNIA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237485"/>
              </p:ext>
            </p:extLst>
          </p:nvPr>
        </p:nvGraphicFramePr>
        <p:xfrm>
          <a:off x="2800350" y="1134836"/>
          <a:ext cx="8294914" cy="42072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14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93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99"/>
                          </a:solidFill>
                          <a:effectLst/>
                        </a:rPr>
                        <a:t>Nazwa świadczeniodawcy/ zakładu leczniczego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99"/>
                          </a:solidFill>
                          <a:effectLst/>
                        </a:rPr>
                        <a:t>Miejscowość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Szpital Powiatowy im. Edmunda Biernackiego w Mielcu</a:t>
                      </a:r>
                      <a:endParaRPr lang="pl-PL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Mielec</a:t>
                      </a:r>
                      <a:endParaRPr lang="pl-PL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Samodzielny Publiczny Zespół Opieki Zdrowotnej w Sanoku</a:t>
                      </a:r>
                      <a:endParaRPr lang="pl-PL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Sanok</a:t>
                      </a:r>
                      <a:endParaRPr lang="pl-PL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Wojewódzki Szpital im. Św. Ojca Pio w Przemyślu</a:t>
                      </a: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Przemyśl</a:t>
                      </a:r>
                      <a:endParaRPr lang="pl-PL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Kliniczny Szpital Wojewódzki Nr 2 im. Św. Jadwigi Królowej w Rzeszowie</a:t>
                      </a:r>
                      <a:endParaRPr lang="pl-PL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Rzeszów</a:t>
                      </a:r>
                      <a:endParaRPr lang="pl-PL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Rzeszowskie Centrum Chirurgii Naczyniowej i </a:t>
                      </a:r>
                      <a:r>
                        <a:rPr lang="pl-PL" sz="1600" b="1" dirty="0" err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Endowaskularnej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PAKS IX Rzeszów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Rzeszów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9422" marR="29422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9370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044268" y="550120"/>
            <a:ext cx="38218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>
                <a:solidFill>
                  <a:srgbClr val="000099"/>
                </a:solidFill>
              </a:rPr>
              <a:t>SZPITAL ONKOLOGICZNY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327842"/>
              </p:ext>
            </p:extLst>
          </p:nvPr>
        </p:nvGraphicFramePr>
        <p:xfrm>
          <a:off x="2807751" y="2163536"/>
          <a:ext cx="8294914" cy="3395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14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1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99"/>
                          </a:solidFill>
                          <a:effectLst/>
                        </a:rPr>
                        <a:t>Nazwa świadczeniodawcy/ zakładu leczniczego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99"/>
                          </a:solidFill>
                          <a:effectLst/>
                        </a:rPr>
                        <a:t>Miejscowość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Szpital Specjalistyczny w Brzozowie Podkarpacki Ośrodek Onkologiczny im. Ks. B. Markiewicza</a:t>
                      </a:r>
                      <a:endParaRPr lang="pl-PL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Brzozów</a:t>
                      </a:r>
                      <a:endParaRPr lang="pl-PL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Kliniczny Szpital Wojewódzki Nr 1 im. Fryderyka Chopina w Rzeszowie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SZPITAL PODKARPACKIE CENTRUM ONKOLOGII</a:t>
                      </a:r>
                      <a:endParaRPr lang="pl-PL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Rzeszów</a:t>
                      </a:r>
                      <a:endParaRPr lang="pl-PL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64869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044268" y="550120"/>
            <a:ext cx="4413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>
                <a:solidFill>
                  <a:srgbClr val="000099"/>
                </a:solidFill>
              </a:rPr>
              <a:t>SZPITAL PULMONOLOGICZNY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741094"/>
              </p:ext>
            </p:extLst>
          </p:nvPr>
        </p:nvGraphicFramePr>
        <p:xfrm>
          <a:off x="2808515" y="1861457"/>
          <a:ext cx="8294914" cy="3395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14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1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99"/>
                          </a:solidFill>
                          <a:effectLst/>
                        </a:rPr>
                        <a:t>Nazwa świadczeniodawcy/ zakładu leczniczego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99"/>
                          </a:solidFill>
                          <a:effectLst/>
                        </a:rPr>
                        <a:t>Miejscowość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Kliniczny Szpital Wojewódzki Nr 1 im. Fryderyka Chopina w Rzeszowie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SZPITAL PODKARPACKIE CENTRUM CHORÓB PŁUC</a:t>
                      </a:r>
                      <a:endParaRPr lang="pl-PL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Rzeszów</a:t>
                      </a:r>
                      <a:endParaRPr lang="pl-PL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Samodzielny Publiczny Zespół Opieki Zdrowotnej "Sanatorium" im. Jana Pawła II w Górnie</a:t>
                      </a:r>
                      <a:endParaRPr lang="pl-PL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Górno</a:t>
                      </a:r>
                      <a:endParaRPr lang="pl-PL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46504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044268" y="998569"/>
            <a:ext cx="3735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>
                <a:solidFill>
                  <a:srgbClr val="000099"/>
                </a:solidFill>
              </a:rPr>
              <a:t>SZPITAL OGÓLNOPOLSKI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743648"/>
              </p:ext>
            </p:extLst>
          </p:nvPr>
        </p:nvGraphicFramePr>
        <p:xfrm>
          <a:off x="2764470" y="2139043"/>
          <a:ext cx="8294914" cy="19933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14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1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99"/>
                          </a:solidFill>
                          <a:effectLst/>
                        </a:rPr>
                        <a:t>Nazwa świadczeniodawcy/ zakładu leczniczego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99"/>
                          </a:solidFill>
                          <a:effectLst/>
                        </a:rPr>
                        <a:t>Miejscowość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Samodzielny Publiczny Zakład Opieki Zdrowotnej Ministerstwa Spraw Wewnętrznych i Administracji w Rzeszowie</a:t>
                      </a:r>
                      <a:endParaRPr lang="pl-PL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Rzeszów</a:t>
                      </a:r>
                      <a:endParaRPr lang="pl-PL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67970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muga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199</TotalTime>
  <Words>1127</Words>
  <Application>Microsoft Office PowerPoint</Application>
  <PresentationFormat>Panoramiczny</PresentationFormat>
  <Paragraphs>338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Wingdings 3</vt:lpstr>
      <vt:lpstr>Smuga</vt:lpstr>
      <vt:lpstr>SYSTEM PODSTAWOWEGO SZPITALNEGO ZABEZPIECZENIA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Dodatkowe zakresy świadczeń wchodzące w skład systemu PSZ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Środki odwoławcze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Wojtkowiak</dc:creator>
  <cp:lastModifiedBy>Kubaszek Urszula</cp:lastModifiedBy>
  <cp:revision>82</cp:revision>
  <dcterms:created xsi:type="dcterms:W3CDTF">2017-04-18T17:55:37Z</dcterms:created>
  <dcterms:modified xsi:type="dcterms:W3CDTF">2017-06-30T10:36:48Z</dcterms:modified>
</cp:coreProperties>
</file>